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9" r:id="rId14"/>
    <p:sldId id="274" r:id="rId15"/>
    <p:sldId id="275" r:id="rId16"/>
    <p:sldId id="277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0" autoAdjust="0"/>
    <p:restoredTop sz="94660"/>
  </p:normalViewPr>
  <p:slideViewPr>
    <p:cSldViewPr>
      <p:cViewPr>
        <p:scale>
          <a:sx n="75" d="100"/>
          <a:sy n="75" d="100"/>
        </p:scale>
        <p:origin x="-8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65EB50-733C-49F7-99ED-5F270714AA6E}" type="datetimeFigureOut">
              <a:rPr lang="en-US"/>
              <a:pPr>
                <a:defRPr/>
              </a:pPr>
              <a:t>10/20/2013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481B52-5D4A-47E6-A1C4-E298C2D571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C8AAA-D53E-4340-8DD3-EA8C29C256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E2998-BED8-4422-BFEA-E0EC9B2F78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3FA97-9440-4DB2-9D50-21D5685572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5B9E2-A541-44D6-900D-DFB73A960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563EF-C50E-4430-810A-581C141086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B2824-3A23-4702-8EF9-F9C8EFE98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99273-1273-4D61-B151-72DB69C5A4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4D91-FB43-4174-95B8-6B9C7775DF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29C37-44D3-41CD-995F-FE27ADA13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5F5B4-D2C8-421F-B694-7E1433064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EAB38-BD64-49C5-88DE-8C0E712004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F3577-ACE5-4DF4-8D35-971BA972F5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66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6211F0-7E19-4774-83A8-6EDC3D8FDE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66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7</a:t>
            </a:r>
            <a:endParaRPr lang="en-US" dirty="0"/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Risk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07-0</a:t>
            </a:r>
            <a:fld id="{B7F33788-F5C7-49DD-880A-7D63DBF67342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/>
              <a:t>Project Risk Scoring</a:t>
            </a:r>
          </a:p>
        </p:txBody>
      </p:sp>
      <p:sp>
        <p:nvSpPr>
          <p:cNvPr id="105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643813" cy="4525963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Identify factors and assess the probability (P</a:t>
            </a:r>
            <a:r>
              <a:rPr lang="en-US" baseline="-25000" smtClean="0"/>
              <a:t>f</a:t>
            </a:r>
            <a:r>
              <a:rPr lang="en-US" smtClean="0"/>
              <a:t> ) and consequences (C</a:t>
            </a:r>
            <a:r>
              <a:rPr lang="en-US" baseline="-25000" smtClean="0"/>
              <a:t>f</a:t>
            </a:r>
            <a:r>
              <a:rPr lang="en-US" smtClean="0"/>
              <a:t>) of failure</a:t>
            </a:r>
            <a:endParaRPr lang="en-US" baseline="-25000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Calculate overall probability &amp; consequence</a:t>
            </a:r>
          </a:p>
          <a:p>
            <a:pPr marL="533400" indent="-533400" eaLnBrk="1" hangingPunct="1">
              <a:buFontTx/>
              <a:buAutoNum type="arabicPeriod"/>
            </a:pPr>
            <a:endParaRPr lang="en-US" smtClean="0"/>
          </a:p>
          <a:p>
            <a:pPr marL="533400" indent="-533400" eaLnBrk="1" hangingPunct="1">
              <a:buFontTx/>
              <a:buAutoNum type="arabicPeriod"/>
            </a:pPr>
            <a:endParaRPr lang="en-US" sz="2400" smtClean="0"/>
          </a:p>
          <a:p>
            <a:pPr marL="533400" indent="-533400" eaLnBrk="1" hangingPunct="1">
              <a:buFontTx/>
              <a:buAutoNum type="arabicPeriod"/>
            </a:pPr>
            <a:endParaRPr lang="en-US" sz="2400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Calculate overall risk factor</a:t>
            </a:r>
          </a:p>
        </p:txBody>
      </p:sp>
      <p:graphicFrame>
        <p:nvGraphicFramePr>
          <p:cNvPr id="1053" name="Object 29"/>
          <p:cNvGraphicFramePr>
            <a:graphicFrameLocks noChangeAspect="1"/>
          </p:cNvGraphicFramePr>
          <p:nvPr/>
        </p:nvGraphicFramePr>
        <p:xfrm>
          <a:off x="920750" y="3282950"/>
          <a:ext cx="3060700" cy="1116013"/>
        </p:xfrm>
        <a:graphic>
          <a:graphicData uri="http://schemas.openxmlformats.org/presentationml/2006/ole">
            <p:oleObj spid="_x0000_s1053" name="Equation" r:id="rId3" imgW="1079032" imgH="393529" progId="">
              <p:embed/>
            </p:oleObj>
          </a:graphicData>
        </a:graphic>
      </p:graphicFrame>
      <p:graphicFrame>
        <p:nvGraphicFramePr>
          <p:cNvPr id="1054" name="Object 30"/>
          <p:cNvGraphicFramePr>
            <a:graphicFrameLocks noChangeAspect="1"/>
          </p:cNvGraphicFramePr>
          <p:nvPr>
            <p:ph sz="half" idx="2"/>
          </p:nvPr>
        </p:nvGraphicFramePr>
        <p:xfrm>
          <a:off x="4425950" y="3355975"/>
          <a:ext cx="3698875" cy="1069975"/>
        </p:xfrm>
        <a:graphic>
          <a:graphicData uri="http://schemas.openxmlformats.org/presentationml/2006/ole">
            <p:oleObj spid="_x0000_s1054" name="Equation" r:id="rId4" imgW="1447800" imgH="419100" progId="">
              <p:embed/>
            </p:oleObj>
          </a:graphicData>
        </a:graphic>
      </p:graphicFrame>
      <p:graphicFrame>
        <p:nvGraphicFramePr>
          <p:cNvPr id="1055" name="Object 31"/>
          <p:cNvGraphicFramePr>
            <a:graphicFrameLocks noChangeAspect="1"/>
          </p:cNvGraphicFramePr>
          <p:nvPr/>
        </p:nvGraphicFramePr>
        <p:xfrm>
          <a:off x="1800225" y="5481638"/>
          <a:ext cx="4608513" cy="717550"/>
        </p:xfrm>
        <a:graphic>
          <a:graphicData uri="http://schemas.openxmlformats.org/presentationml/2006/ole">
            <p:oleObj spid="_x0000_s1055" name="Equation" r:id="rId5" imgW="1548728" imgH="241195" progId="">
              <p:embed/>
            </p:oleObj>
          </a:graphicData>
        </a:graphic>
      </p:graphicFrame>
      <p:sp>
        <p:nvSpPr>
          <p:cNvPr id="1058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D491142C-723B-48A4-BE4B-FCC722FD67F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Risk Mitigation Strategies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389438"/>
          </a:xfrm>
        </p:spPr>
        <p:txBody>
          <a:bodyPr/>
          <a:lstStyle/>
          <a:p>
            <a:pPr eaLnBrk="1" hangingPunct="1">
              <a:buSzPct val="140000"/>
            </a:pPr>
            <a:r>
              <a:rPr lang="en-US" sz="2800" smtClean="0"/>
              <a:t>Accept</a:t>
            </a:r>
          </a:p>
          <a:p>
            <a:pPr eaLnBrk="1" hangingPunct="1">
              <a:buSzPct val="140000"/>
            </a:pPr>
            <a:r>
              <a:rPr lang="en-US" sz="2800" smtClean="0"/>
              <a:t>Minimize</a:t>
            </a:r>
          </a:p>
          <a:p>
            <a:pPr eaLnBrk="1" hangingPunct="1">
              <a:buSzPct val="140000"/>
            </a:pPr>
            <a:r>
              <a:rPr lang="en-US" sz="2800" smtClean="0"/>
              <a:t>Share</a:t>
            </a:r>
          </a:p>
          <a:p>
            <a:pPr eaLnBrk="1" hangingPunct="1">
              <a:buSzPct val="140000"/>
            </a:pPr>
            <a:r>
              <a:rPr lang="en-US" sz="2800" smtClean="0"/>
              <a:t>Transfer</a:t>
            </a:r>
          </a:p>
          <a:p>
            <a:pPr eaLnBrk="1" hangingPunct="1">
              <a:buSzPct val="140000"/>
            </a:pPr>
            <a:r>
              <a:rPr lang="en-US" sz="2800" smtClean="0"/>
              <a:t>Contingency Reserves</a:t>
            </a:r>
          </a:p>
          <a:p>
            <a:pPr lvl="1" eaLnBrk="1" hangingPunct="1">
              <a:buSzPct val="140000"/>
            </a:pPr>
            <a:r>
              <a:rPr lang="en-US" sz="2800" smtClean="0"/>
              <a:t>Task contingency</a:t>
            </a:r>
          </a:p>
          <a:p>
            <a:pPr lvl="1" eaLnBrk="1" hangingPunct="1">
              <a:buSzPct val="140000"/>
            </a:pPr>
            <a:r>
              <a:rPr lang="en-US" sz="2800" smtClean="0"/>
              <a:t>Managerial contingency</a:t>
            </a:r>
          </a:p>
          <a:p>
            <a:pPr eaLnBrk="1" hangingPunct="1">
              <a:buSzPct val="140000"/>
            </a:pPr>
            <a:r>
              <a:rPr lang="en-US" sz="2800" smtClean="0"/>
              <a:t>Mentoring</a:t>
            </a:r>
          </a:p>
          <a:p>
            <a:pPr eaLnBrk="1" hangingPunct="1">
              <a:buSzPct val="140000"/>
            </a:pPr>
            <a:r>
              <a:rPr lang="en-US" sz="2800" smtClean="0"/>
              <a:t>Cross training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28A63E7C-02E5-487C-B7EC-DA5F53A1EE8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Control &amp; Documentation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8963"/>
            <a:ext cx="8229600" cy="43894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Help managers classify and codify risks, responses, and outcomes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Change management report system answers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What?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Who?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When?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Why?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How?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3ECC839D-3489-4D12-A582-AA6557395D8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1284288" y="5903913"/>
            <a:ext cx="7250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7.6  Contingency Document for Adjustments to Project Plan </a:t>
            </a:r>
          </a:p>
        </p:txBody>
      </p:sp>
      <p:pic>
        <p:nvPicPr>
          <p:cNvPr id="29698" name="Picture 4" descr="FG_07_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925" y="533400"/>
            <a:ext cx="79406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C2C34A26-6836-4EEE-92B7-8EDB44A56E9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9700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Project Risk Analysis &amp; Management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 smtClean="0"/>
              <a:t>Extends risk management over project’s life cycle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u="sng" dirty="0" smtClean="0"/>
              <a:t>Key Features of PRAM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n-US" sz="2800" dirty="0" smtClean="0"/>
              <a:t>Risk management follows a </a:t>
            </a:r>
            <a:r>
              <a:rPr lang="en-US" sz="2800" b="1" i="1" dirty="0" smtClean="0">
                <a:solidFill>
                  <a:srgbClr val="FF0000"/>
                </a:solidFill>
              </a:rPr>
              <a:t>life cycle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en-US" sz="2800" dirty="0" smtClean="0"/>
              <a:t>Risk management </a:t>
            </a:r>
            <a:r>
              <a:rPr lang="en-US" sz="2800" b="1" i="1" dirty="0" smtClean="0">
                <a:solidFill>
                  <a:srgbClr val="FF0000"/>
                </a:solidFill>
              </a:rPr>
              <a:t>strategy changes</a:t>
            </a:r>
            <a:r>
              <a:rPr lang="en-US" sz="2800" i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over the project life cycle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2">
                  <a:lumMod val="40000"/>
                  <a:lumOff val="60000"/>
                </a:schemeClr>
              </a:buClr>
              <a:buFont typeface="Wingdings" pitchFamily="2" charset="2"/>
              <a:buChar char="q"/>
              <a:defRPr/>
            </a:pPr>
            <a:r>
              <a:rPr lang="en-US" sz="2800" b="1" i="1" dirty="0" smtClean="0">
                <a:solidFill>
                  <a:srgbClr val="FF0000"/>
                </a:solidFill>
              </a:rPr>
              <a:t>Synthesized, coherent</a:t>
            </a:r>
            <a:r>
              <a:rPr lang="en-US" sz="2800" i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approach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A6A001B5-2F92-4DD9-BB96-2C32F4D2DDD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Nine Phases of Risk Assessment</a:t>
            </a:r>
          </a:p>
        </p:txBody>
      </p:sp>
      <p:grpSp>
        <p:nvGrpSpPr>
          <p:cNvPr id="31746" name="Group 12"/>
          <p:cNvGrpSpPr>
            <a:grpSpLocks/>
          </p:cNvGrpSpPr>
          <p:nvPr/>
        </p:nvGrpSpPr>
        <p:grpSpPr bwMode="auto">
          <a:xfrm>
            <a:off x="684213" y="1665288"/>
            <a:ext cx="5435600" cy="4106862"/>
            <a:chOff x="431" y="1049"/>
            <a:chExt cx="3424" cy="2587"/>
          </a:xfrm>
        </p:grpSpPr>
        <p:grpSp>
          <p:nvGrpSpPr>
            <p:cNvPr id="31748" name="Group 9"/>
            <p:cNvGrpSpPr>
              <a:grpSpLocks/>
            </p:cNvGrpSpPr>
            <p:nvPr/>
          </p:nvGrpSpPr>
          <p:grpSpPr bwMode="auto">
            <a:xfrm>
              <a:off x="1406" y="1071"/>
              <a:ext cx="2449" cy="2472"/>
              <a:chOff x="1406" y="1071"/>
              <a:chExt cx="2449" cy="2472"/>
            </a:xfrm>
          </p:grpSpPr>
          <p:sp>
            <p:nvSpPr>
              <p:cNvPr id="31750" name="Freeform 6"/>
              <p:cNvSpPr>
                <a:spLocks/>
              </p:cNvSpPr>
              <p:nvPr/>
            </p:nvSpPr>
            <p:spPr bwMode="auto">
              <a:xfrm>
                <a:off x="1610" y="2614"/>
                <a:ext cx="340" cy="272"/>
              </a:xfrm>
              <a:custGeom>
                <a:avLst/>
                <a:gdLst>
                  <a:gd name="T0" fmla="*/ 0 w 340"/>
                  <a:gd name="T1" fmla="*/ 170 h 318"/>
                  <a:gd name="T2" fmla="*/ 340 w 340"/>
                  <a:gd name="T3" fmla="*/ 170 h 318"/>
                  <a:gd name="T4" fmla="*/ 340 w 340"/>
                  <a:gd name="T5" fmla="*/ 0 h 318"/>
                  <a:gd name="T6" fmla="*/ 45 w 340"/>
                  <a:gd name="T7" fmla="*/ 0 h 3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0"/>
                  <a:gd name="T13" fmla="*/ 0 h 318"/>
                  <a:gd name="T14" fmla="*/ 340 w 340"/>
                  <a:gd name="T15" fmla="*/ 318 h 3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0" h="318">
                    <a:moveTo>
                      <a:pt x="0" y="318"/>
                    </a:moveTo>
                    <a:lnTo>
                      <a:pt x="340" y="318"/>
                    </a:lnTo>
                    <a:lnTo>
                      <a:pt x="340" y="0"/>
                    </a:lnTo>
                    <a:lnTo>
                      <a:pt x="45" y="0"/>
                    </a:ln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1" name="Freeform 7"/>
              <p:cNvSpPr>
                <a:spLocks/>
              </p:cNvSpPr>
              <p:nvPr/>
            </p:nvSpPr>
            <p:spPr bwMode="auto">
              <a:xfrm>
                <a:off x="1406" y="1207"/>
                <a:ext cx="2177" cy="1747"/>
              </a:xfrm>
              <a:custGeom>
                <a:avLst/>
                <a:gdLst>
                  <a:gd name="T0" fmla="*/ 227 w 2177"/>
                  <a:gd name="T1" fmla="*/ 1683 h 1769"/>
                  <a:gd name="T2" fmla="*/ 2177 w 2177"/>
                  <a:gd name="T3" fmla="*/ 1683 h 1769"/>
                  <a:gd name="T4" fmla="*/ 2177 w 2177"/>
                  <a:gd name="T5" fmla="*/ 0 h 1769"/>
                  <a:gd name="T6" fmla="*/ 0 w 2177"/>
                  <a:gd name="T7" fmla="*/ 0 h 17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77"/>
                  <a:gd name="T13" fmla="*/ 0 h 1769"/>
                  <a:gd name="T14" fmla="*/ 2177 w 2177"/>
                  <a:gd name="T15" fmla="*/ 1769 h 17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77" h="1769">
                    <a:moveTo>
                      <a:pt x="227" y="1769"/>
                    </a:moveTo>
                    <a:lnTo>
                      <a:pt x="2177" y="1769"/>
                    </a:lnTo>
                    <a:lnTo>
                      <a:pt x="2177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52" name="Freeform 8"/>
              <p:cNvSpPr>
                <a:spLocks/>
              </p:cNvSpPr>
              <p:nvPr/>
            </p:nvSpPr>
            <p:spPr bwMode="auto">
              <a:xfrm>
                <a:off x="1406" y="1071"/>
                <a:ext cx="2449" cy="2472"/>
              </a:xfrm>
              <a:custGeom>
                <a:avLst/>
                <a:gdLst>
                  <a:gd name="T0" fmla="*/ 204 w 2449"/>
                  <a:gd name="T1" fmla="*/ 2472 h 2472"/>
                  <a:gd name="T2" fmla="*/ 2449 w 2449"/>
                  <a:gd name="T3" fmla="*/ 2472 h 2472"/>
                  <a:gd name="T4" fmla="*/ 2449 w 2449"/>
                  <a:gd name="T5" fmla="*/ 0 h 2472"/>
                  <a:gd name="T6" fmla="*/ 0 w 2449"/>
                  <a:gd name="T7" fmla="*/ 0 h 24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9"/>
                  <a:gd name="T13" fmla="*/ 0 h 2472"/>
                  <a:gd name="T14" fmla="*/ 2449 w 2449"/>
                  <a:gd name="T15" fmla="*/ 2472 h 24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9" h="2472">
                    <a:moveTo>
                      <a:pt x="204" y="2472"/>
                    </a:moveTo>
                    <a:lnTo>
                      <a:pt x="2449" y="2472"/>
                    </a:lnTo>
                    <a:lnTo>
                      <a:pt x="2449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49" name="Text Box 10"/>
            <p:cNvSpPr txBox="1">
              <a:spLocks noChangeArrowheads="1"/>
            </p:cNvSpPr>
            <p:nvPr/>
          </p:nvSpPr>
          <p:spPr bwMode="auto">
            <a:xfrm>
              <a:off x="431" y="1049"/>
              <a:ext cx="3016" cy="2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Define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Focus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Identify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Structure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Clarify ownership of risks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Estimate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Evaluate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Plan</a:t>
              </a:r>
            </a:p>
            <a:p>
              <a:pPr marL="342900" indent="-342900">
                <a:lnSpc>
                  <a:spcPct val="60000"/>
                </a:lnSpc>
                <a:spcBef>
                  <a:spcPct val="50000"/>
                </a:spcBef>
                <a:buFontTx/>
                <a:buAutoNum type="arabicPeriod"/>
              </a:pPr>
              <a:r>
                <a:rPr lang="en-US" sz="2800"/>
                <a:t>Manage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6011DE23-4C1C-4E1A-AE52-4DEC0ABEA7C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Define project risk.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Recognize four key stages in project risk management and the steps necessary to manage risk.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Understand five primary causes of project risk and four major approaches to risk identification.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Recognize four primary risk mitigation strategies.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Explain the Project Risk Analysis and Management (PRAM) process.</a:t>
            </a:r>
            <a:endParaRPr lang="en-US" sz="28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852E9CE8-E8FC-4898-802B-963E63EE392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C6F9EBF9-EE4A-45C9-93E9-A38639BE02D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379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7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/>
              <a:t>After completing this chapter, students will be able to</a:t>
            </a:r>
            <a:r>
              <a:rPr lang="en-US" sz="2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Define project risk.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Recognize four key stages in project risk management and the steps necessary to manage risk.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five primary causes of project risk and four major approaches to risk identification.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Recognize four primary risk mitigation strategies.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Explain the Project Risk Analysis and Management (PRAM) process.</a:t>
            </a:r>
            <a:endParaRPr lang="en-US" sz="24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01-0</a:t>
            </a:r>
            <a:fld id="{0D276756-704D-4C4F-A664-5764DD5DA1F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Risk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en-US" sz="2800" i="1" smtClean="0"/>
              <a:t>Risk management  - the </a:t>
            </a:r>
            <a:r>
              <a:rPr lang="en-US" sz="2800" b="1" i="1" smtClean="0">
                <a:solidFill>
                  <a:srgbClr val="FF0000"/>
                </a:solidFill>
              </a:rPr>
              <a:t>art</a:t>
            </a:r>
            <a:r>
              <a:rPr lang="en-US" sz="2800" i="1" smtClean="0"/>
              <a:t> and </a:t>
            </a:r>
            <a:r>
              <a:rPr lang="en-US" sz="2800" b="1" i="1" smtClean="0">
                <a:solidFill>
                  <a:srgbClr val="FF0000"/>
                </a:solidFill>
              </a:rPr>
              <a:t>science</a:t>
            </a:r>
            <a:r>
              <a:rPr lang="en-US" sz="2800" i="1" smtClean="0"/>
              <a:t> of </a:t>
            </a:r>
            <a:r>
              <a:rPr lang="en-US" sz="2800" b="1" i="1" smtClean="0">
                <a:solidFill>
                  <a:srgbClr val="FF0000"/>
                </a:solidFill>
              </a:rPr>
              <a:t>identifying, analyzing, and responding</a:t>
            </a:r>
            <a:r>
              <a:rPr lang="en-US" sz="2800" i="1" smtClean="0">
                <a:solidFill>
                  <a:srgbClr val="FF0000"/>
                </a:solidFill>
              </a:rPr>
              <a:t> </a:t>
            </a:r>
            <a:r>
              <a:rPr lang="en-US" sz="2800" i="1" smtClean="0"/>
              <a:t>to risk factors throughout the </a:t>
            </a:r>
            <a:r>
              <a:rPr lang="en-US" sz="2800" b="1" i="1" smtClean="0">
                <a:solidFill>
                  <a:srgbClr val="FF0000"/>
                </a:solidFill>
              </a:rPr>
              <a:t>life of a project</a:t>
            </a:r>
            <a:r>
              <a:rPr lang="en-US" sz="2800" i="1" smtClean="0">
                <a:solidFill>
                  <a:srgbClr val="FF0000"/>
                </a:solidFill>
              </a:rPr>
              <a:t> </a:t>
            </a:r>
            <a:r>
              <a:rPr lang="en-US" sz="2800" i="1" smtClean="0"/>
              <a:t>and in the best interest of its objectives.</a:t>
            </a:r>
          </a:p>
          <a:p>
            <a:pPr eaLnBrk="1" hangingPunct="1"/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	Project risk – any possible event that can negatively affect the viability of a project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01-0</a:t>
            </a:r>
            <a:fld id="{66492F94-4FB3-4809-84C4-BDD432BFB85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Risk versus Amount at Stake: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Challenge </a:t>
            </a:r>
            <a:r>
              <a:rPr lang="en-US" b="1" dirty="0"/>
              <a:t>in Risk Management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07-0</a:t>
            </a:r>
            <a:fld id="{BF2069BE-85CA-4147-8837-C29ABF7EAB2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19459" name="Picture 5" descr="FG_07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7848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2"/>
          <p:cNvSpPr txBox="1">
            <a:spLocks noChangeArrowheads="1"/>
          </p:cNvSpPr>
          <p:nvPr/>
        </p:nvSpPr>
        <p:spPr bwMode="auto">
          <a:xfrm>
            <a:off x="6929438" y="6477000"/>
            <a:ext cx="1223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7.2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Process of Risk Management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92263"/>
            <a:ext cx="8435975" cy="4525962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SzPct val="140000"/>
            </a:pPr>
            <a:r>
              <a:rPr lang="en-US" sz="2800" dirty="0" smtClean="0"/>
              <a:t>What is likely to happen?</a:t>
            </a:r>
          </a:p>
          <a:p>
            <a:pPr eaLnBrk="1" hangingPunct="1">
              <a:lnSpc>
                <a:spcPct val="140000"/>
              </a:lnSpc>
              <a:buSzPct val="140000"/>
            </a:pPr>
            <a:r>
              <a:rPr lang="en-US" sz="2800" dirty="0" smtClean="0"/>
              <a:t>What can be done?</a:t>
            </a:r>
          </a:p>
          <a:p>
            <a:pPr eaLnBrk="1" hangingPunct="1">
              <a:lnSpc>
                <a:spcPct val="140000"/>
              </a:lnSpc>
              <a:buSzPct val="140000"/>
            </a:pPr>
            <a:r>
              <a:rPr lang="en-US" sz="2800" dirty="0" smtClean="0"/>
              <a:t>What are the warning signs?</a:t>
            </a:r>
          </a:p>
          <a:p>
            <a:pPr eaLnBrk="1" hangingPunct="1">
              <a:lnSpc>
                <a:spcPct val="140000"/>
              </a:lnSpc>
              <a:buSzPct val="140000"/>
            </a:pPr>
            <a:r>
              <a:rPr lang="en-US" sz="2800" dirty="0" smtClean="0"/>
              <a:t>What are the likely outcomes?</a:t>
            </a:r>
          </a:p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i="1" dirty="0" smtClean="0"/>
              <a:t>Project Risk = </a:t>
            </a:r>
            <a:r>
              <a:rPr lang="en-US" sz="2400" i="1" dirty="0" smtClean="0"/>
              <a:t>(Probability of Event)(Consequences of Event)</a:t>
            </a:r>
            <a:endParaRPr lang="en-US" sz="2800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07-0</a:t>
            </a:r>
            <a:fld id="{877D8012-F0B7-4BB6-B426-740D42DC19C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Four Stages of Risk Management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200000"/>
              </a:lnSpc>
              <a:buFontTx/>
              <a:buAutoNum type="arabicPeriod"/>
            </a:pPr>
            <a:r>
              <a:rPr lang="en-US" sz="2800" dirty="0" smtClean="0"/>
              <a:t>Risk </a:t>
            </a:r>
            <a:r>
              <a:rPr lang="en-US" sz="2800" b="1" i="1" dirty="0" smtClean="0">
                <a:solidFill>
                  <a:srgbClr val="FF3300"/>
                </a:solidFill>
              </a:rPr>
              <a:t>identification</a:t>
            </a:r>
          </a:p>
          <a:p>
            <a:pPr marL="514350" indent="-514350" eaLnBrk="1" hangingPunct="1">
              <a:lnSpc>
                <a:spcPct val="20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b="1" i="1" dirty="0" smtClean="0">
                <a:solidFill>
                  <a:srgbClr val="FF3300"/>
                </a:solidFill>
              </a:rPr>
              <a:t>Analysis</a:t>
            </a:r>
            <a:r>
              <a:rPr lang="en-US" sz="2800" dirty="0" smtClean="0"/>
              <a:t> of probability and consequences</a:t>
            </a:r>
          </a:p>
          <a:p>
            <a:pPr marL="514350" indent="-514350" eaLnBrk="1" hangingPunct="1">
              <a:lnSpc>
                <a:spcPct val="200000"/>
              </a:lnSpc>
              <a:buFontTx/>
              <a:buAutoNum type="arabicPeriod"/>
            </a:pPr>
            <a:r>
              <a:rPr lang="en-US" sz="2800" dirty="0" smtClean="0"/>
              <a:t>Risk </a:t>
            </a:r>
            <a:r>
              <a:rPr lang="en-US" sz="2800" b="1" i="1" dirty="0" smtClean="0">
                <a:solidFill>
                  <a:srgbClr val="FF3300"/>
                </a:solidFill>
              </a:rPr>
              <a:t>mitigation</a:t>
            </a:r>
            <a:r>
              <a:rPr lang="en-US" sz="2800" dirty="0" smtClean="0"/>
              <a:t> </a:t>
            </a:r>
            <a:r>
              <a:rPr lang="en-US" sz="2800" dirty="0" smtClean="0"/>
              <a:t>strategies ….  </a:t>
            </a:r>
            <a:r>
              <a:rPr lang="ar-SA" sz="2800" smtClean="0"/>
              <a:t>تخفيف</a:t>
            </a:r>
            <a:endParaRPr lang="en-US" sz="2800" smtClean="0"/>
          </a:p>
          <a:p>
            <a:pPr marL="514350" indent="-514350" eaLnBrk="1" hangingPunct="1">
              <a:lnSpc>
                <a:spcPct val="20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b="1" i="1" dirty="0" smtClean="0">
                <a:solidFill>
                  <a:srgbClr val="FF3300"/>
                </a:solidFill>
              </a:rPr>
              <a:t>Control</a:t>
            </a:r>
            <a:r>
              <a:rPr lang="en-US" sz="2800" dirty="0" smtClean="0"/>
              <a:t> and documentation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07-0</a:t>
            </a:r>
            <a:fld id="{3AC92474-A1E0-4903-9D94-1926DC3C852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/>
              <a:t>Risk Classification Clusters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38538" cy="2084388"/>
          </a:xfrm>
        </p:spPr>
        <p:txBody>
          <a:bodyPr/>
          <a:lstStyle/>
          <a:p>
            <a:pPr eaLnBrk="1" hangingPunct="1">
              <a:buSzPct val="100000"/>
              <a:buFont typeface="Wingdings" pitchFamily="2" charset="2"/>
              <a:buChar char="v"/>
            </a:pPr>
            <a:r>
              <a:rPr lang="en-US" dirty="0" smtClean="0"/>
              <a:t>Financial</a:t>
            </a:r>
          </a:p>
          <a:p>
            <a:pPr eaLnBrk="1" hangingPunct="1">
              <a:buSzPct val="100000"/>
              <a:buFont typeface="Wingdings" pitchFamily="2" charset="2"/>
              <a:buChar char="v"/>
            </a:pPr>
            <a:r>
              <a:rPr lang="en-US" dirty="0" smtClean="0"/>
              <a:t>Technical</a:t>
            </a:r>
          </a:p>
          <a:p>
            <a:pPr eaLnBrk="1" hangingPunct="1">
              <a:buSzPct val="100000"/>
              <a:buFont typeface="Wingdings" pitchFamily="2" charset="2"/>
              <a:buChar char="v"/>
            </a:pPr>
            <a:r>
              <a:rPr lang="en-US" dirty="0" smtClean="0"/>
              <a:t>Contractual/Legal</a:t>
            </a:r>
          </a:p>
          <a:p>
            <a:pPr eaLnBrk="1" hangingPunct="1">
              <a:buSzPct val="145000"/>
            </a:pPr>
            <a:endParaRPr lang="en-US" sz="1200" dirty="0" smtClean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464050" y="1592263"/>
            <a:ext cx="36004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v"/>
              <a:defRPr/>
            </a:pPr>
            <a:r>
              <a:rPr lang="en-US" sz="2800" dirty="0">
                <a:latin typeface="+mn-lt"/>
                <a:cs typeface="+mn-cs"/>
              </a:rPr>
              <a:t>Commercial</a:t>
            </a:r>
          </a:p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Wingdings" pitchFamily="2" charset="2"/>
              <a:buChar char="v"/>
              <a:defRPr/>
            </a:pPr>
            <a:r>
              <a:rPr lang="en-US" sz="2800" dirty="0">
                <a:latin typeface="+mn-lt"/>
                <a:cs typeface="+mn-cs"/>
              </a:rPr>
              <a:t>Execution</a:t>
            </a:r>
          </a:p>
        </p:txBody>
      </p:sp>
      <p:cxnSp>
        <p:nvCxnSpPr>
          <p:cNvPr id="22532" name="Straight Connector 8"/>
          <p:cNvCxnSpPr>
            <a:cxnSpLocks noChangeShapeType="1"/>
          </p:cNvCxnSpPr>
          <p:nvPr/>
        </p:nvCxnSpPr>
        <p:spPr bwMode="auto">
          <a:xfrm>
            <a:off x="300038" y="4268788"/>
            <a:ext cx="8069262" cy="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" name="TextBox 9"/>
          <p:cNvSpPr txBox="1"/>
          <p:nvPr/>
        </p:nvSpPr>
        <p:spPr>
          <a:xfrm>
            <a:off x="446088" y="3721100"/>
            <a:ext cx="4308475" cy="2590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145000"/>
              <a:defRPr/>
            </a:pPr>
            <a:r>
              <a:rPr lang="en-US" sz="2800" b="1" i="1" dirty="0">
                <a:latin typeface="+mn-lt"/>
                <a:cs typeface="+mn-cs"/>
              </a:rPr>
              <a:t>Common Types</a:t>
            </a:r>
          </a:p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Absenteeism</a:t>
            </a:r>
          </a:p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Resignation</a:t>
            </a:r>
          </a:p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Staff pulled away</a:t>
            </a:r>
          </a:p>
          <a:p>
            <a:pPr marL="285750" indent="-28575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Time overruns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4060825" y="4232275"/>
            <a:ext cx="4308475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Skills unavailable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Ineffective Training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Specs incomplete</a:t>
            </a:r>
          </a:p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2800" dirty="0">
                <a:latin typeface="+mn-lt"/>
                <a:cs typeface="+mn-cs"/>
              </a:rPr>
              <a:t>Change orders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07-0</a:t>
            </a:r>
            <a:fld id="{F943555A-28FB-4331-B7AC-C2939A9EDF5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Risk Factor Identification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smtClean="0"/>
              <a:t>Brainstorming meetings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smtClean="0"/>
              <a:t>Expert opinion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smtClean="0"/>
              <a:t>Past history</a:t>
            </a:r>
          </a:p>
          <a:p>
            <a:pPr eaLnBrk="1" hangingPunct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sz="2800" smtClean="0"/>
              <a:t>Multiple (or team based) assessments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07-0</a:t>
            </a:r>
            <a:fld id="{C0853309-B41F-4C1F-AE75-E565EB8D97C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Risk Impact Matrix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07-</a:t>
            </a:r>
            <a:fld id="{AE18220D-C532-498D-BFAE-0928FE052EC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24579" name="Picture 3" descr="FG_07_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420</Words>
  <Application>Microsoft Office PowerPoint</Application>
  <PresentationFormat>On-screen Show (4:3)</PresentationFormat>
  <Paragraphs>118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Flow</vt:lpstr>
      <vt:lpstr>Equation</vt:lpstr>
      <vt:lpstr>Chapter 7</vt:lpstr>
      <vt:lpstr>Chapter 7 Learning Objectives</vt:lpstr>
      <vt:lpstr>Risk</vt:lpstr>
      <vt:lpstr>Risk versus Amount at Stake:  Challenge in Risk Management </vt:lpstr>
      <vt:lpstr>Process of Risk Management</vt:lpstr>
      <vt:lpstr>Four Stages of Risk Management</vt:lpstr>
      <vt:lpstr>Risk Classification Clusters</vt:lpstr>
      <vt:lpstr>Risk Factor Identification</vt:lpstr>
      <vt:lpstr>Risk Impact Matrix</vt:lpstr>
      <vt:lpstr>Project Risk Scoring</vt:lpstr>
      <vt:lpstr>Risk Mitigation Strategies</vt:lpstr>
      <vt:lpstr>Control &amp; Documentation</vt:lpstr>
      <vt:lpstr>Slide 13</vt:lpstr>
      <vt:lpstr>Project Risk Analysis &amp; Management</vt:lpstr>
      <vt:lpstr>Nine Phases of Risk Assessment</vt:lpstr>
      <vt:lpstr>Summary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Maher ARAFAT</cp:lastModifiedBy>
  <cp:revision>17</cp:revision>
  <dcterms:created xsi:type="dcterms:W3CDTF">2011-11-20T13:38:58Z</dcterms:created>
  <dcterms:modified xsi:type="dcterms:W3CDTF">2013-10-20T20:31:39Z</dcterms:modified>
</cp:coreProperties>
</file>